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377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33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276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10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29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81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83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48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560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58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77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A02B1-70FA-403E-9187-30E25D028481}" type="datetimeFigureOut">
              <a:rPr lang="cs-CZ" smtClean="0"/>
              <a:t>02.02.2022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18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-243408"/>
            <a:ext cx="6639982" cy="469280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9047"/>
            <a:ext cx="9180512" cy="3658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883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812423"/>
            <a:ext cx="4062570" cy="287122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2">
                    <a:lumMod val="75000"/>
                  </a:schemeClr>
                </a:solidFill>
              </a:rPr>
              <a:t>Získejte výživné, které Vám právem náleží.</a:t>
            </a:r>
            <a:endParaRPr lang="cs-CZ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472608"/>
          </a:xfrm>
        </p:spPr>
        <p:txBody>
          <a:bodyPr>
            <a:normAutofit/>
          </a:bodyPr>
          <a:lstStyle/>
          <a:p>
            <a:r>
              <a:rPr lang="cs-CZ" sz="2400" dirty="0"/>
              <a:t>Naším cílem je maximálně ulehčit situaci rodičům či </a:t>
            </a:r>
            <a:r>
              <a:rPr lang="cs-CZ" sz="2400" dirty="0" smtClean="0"/>
              <a:t>plnoletým studentům</a:t>
            </a:r>
            <a:r>
              <a:rPr lang="cs-CZ" sz="2400" dirty="0"/>
              <a:t>, kdy jim zdarma a co nejrychleji pomáháme zajistit </a:t>
            </a:r>
            <a:r>
              <a:rPr lang="cs-CZ" sz="2400" dirty="0" smtClean="0"/>
              <a:t>dlužné výživné </a:t>
            </a:r>
            <a:r>
              <a:rPr lang="cs-CZ" sz="2400" dirty="0"/>
              <a:t>i výživné do budoucna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Vymáháme výživné pomocí exekuce, která je možná podat hned po prvním nezaplacení a řeší přímo dluh na výživném oproti podání trestního oznámení.</a:t>
            </a:r>
            <a:endParaRPr lang="cs-CZ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3624047"/>
            <a:ext cx="2886075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23" y="3609845"/>
            <a:ext cx="2886075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809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764704"/>
            <a:ext cx="3247481" cy="22951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79208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accent2">
                    <a:lumMod val="75000"/>
                  </a:schemeClr>
                </a:solidFill>
              </a:rPr>
              <a:t>Proč se obrátit na nás a ne přímo na soud?</a:t>
            </a:r>
            <a:endParaRPr lang="cs-CZ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512" y="1052736"/>
            <a:ext cx="4320480" cy="5472608"/>
          </a:xfrm>
        </p:spPr>
        <p:txBody>
          <a:bodyPr>
            <a:normAutofit/>
          </a:bodyPr>
          <a:lstStyle/>
          <a:p>
            <a:r>
              <a:rPr lang="cs-CZ" sz="1600" b="1" dirty="0"/>
              <a:t>Při podání návrhu na exekuci je důležité </a:t>
            </a:r>
            <a:r>
              <a:rPr lang="cs-CZ" sz="1600" b="1" dirty="0" smtClean="0"/>
              <a:t>právní zastoupení</a:t>
            </a:r>
            <a:r>
              <a:rPr lang="cs-CZ" sz="1600" b="1" dirty="0"/>
              <a:t>, ale advokáti si účtují odměnu </a:t>
            </a:r>
            <a:r>
              <a:rPr lang="cs-CZ" sz="1600" b="1" dirty="0" smtClean="0"/>
              <a:t>dle úkonů</a:t>
            </a:r>
            <a:r>
              <a:rPr lang="cs-CZ" sz="1600" b="1" dirty="0"/>
              <a:t>, kterou si rodiče ve složité </a:t>
            </a:r>
            <a:r>
              <a:rPr lang="cs-CZ" sz="1600" b="1" dirty="0" smtClean="0"/>
              <a:t>finanční situaci </a:t>
            </a:r>
            <a:r>
              <a:rPr lang="cs-CZ" sz="1600" b="1" dirty="0"/>
              <a:t>nemohou dovolit. I řešení dané věci </a:t>
            </a:r>
            <a:r>
              <a:rPr lang="cs-CZ" sz="1600" b="1" dirty="0" smtClean="0"/>
              <a:t>s advokátem </a:t>
            </a:r>
            <a:r>
              <a:rPr lang="cs-CZ" sz="1600" b="1" dirty="0"/>
              <a:t>a exekutorem stojí spoustu času </a:t>
            </a:r>
            <a:r>
              <a:rPr lang="cs-CZ" sz="1600" b="1" dirty="0" smtClean="0"/>
              <a:t>a úsilí</a:t>
            </a:r>
            <a:r>
              <a:rPr lang="cs-CZ" sz="1600" dirty="0" smtClean="0"/>
              <a:t>.</a:t>
            </a:r>
          </a:p>
          <a:p>
            <a:r>
              <a:rPr lang="cs-CZ" sz="1600" dirty="0" smtClean="0"/>
              <a:t>Výhodou naší služby s vymáháním výživného je i to, že máme přísně nastavená pravidla s exekutory, kdy již z prvních vymožených peněz jde polovina samotnému rodiči (ze zákona je stanoveno, že nejprve jsou uspokojovány náklady exekuce a až poté dostává finance rodič).</a:t>
            </a:r>
          </a:p>
          <a:p>
            <a:r>
              <a:rPr lang="cs-CZ" sz="1600" dirty="0"/>
              <a:t>S námi i za vedení exekučního řízení </a:t>
            </a:r>
            <a:r>
              <a:rPr lang="cs-CZ" sz="1600" dirty="0" smtClean="0"/>
              <a:t>nezaplatíte </a:t>
            </a:r>
            <a:r>
              <a:rPr lang="pl-PL" sz="1600" dirty="0" smtClean="0"/>
              <a:t>ani </a:t>
            </a:r>
            <a:r>
              <a:rPr lang="pl-PL" sz="1600" dirty="0"/>
              <a:t>korunu – bez ohledu na jeho průběh </a:t>
            </a:r>
            <a:r>
              <a:rPr lang="pl-PL" sz="1600" dirty="0" smtClean="0"/>
              <a:t>a </a:t>
            </a:r>
            <a:r>
              <a:rPr lang="cs-CZ" sz="1600" dirty="0" smtClean="0"/>
              <a:t>výsledek.</a:t>
            </a:r>
          </a:p>
          <a:p>
            <a:r>
              <a:rPr lang="pl-PL" sz="1600" b="1" i="0" u="none" strike="noStrike" baseline="0" dirty="0" smtClean="0">
                <a:latin typeface="Calibri-Bold"/>
              </a:rPr>
              <a:t>My se o vše postaráme za Vás – Vy tedy budete</a:t>
            </a:r>
            <a:r>
              <a:rPr lang="pl-PL" sz="1600" b="1" i="0" u="none" strike="noStrike" dirty="0" smtClean="0">
                <a:latin typeface="Calibri-Bold"/>
              </a:rPr>
              <a:t> </a:t>
            </a:r>
            <a:r>
              <a:rPr lang="cs-CZ" sz="1600" b="1" i="0" u="none" strike="noStrike" baseline="0" dirty="0" smtClean="0">
                <a:latin typeface="Calibri-Bold"/>
              </a:rPr>
              <a:t>moci ušetřený čas věnovat svým dětem,</a:t>
            </a:r>
            <a:r>
              <a:rPr lang="cs-CZ" sz="1600" b="1" i="0" u="none" strike="noStrike" dirty="0" smtClean="0">
                <a:latin typeface="Calibri-Bold"/>
              </a:rPr>
              <a:t> </a:t>
            </a:r>
            <a:r>
              <a:rPr lang="cs-CZ" sz="1600" b="1" i="0" u="none" strike="noStrike" baseline="0" dirty="0" smtClean="0">
                <a:latin typeface="Calibri-Bold"/>
              </a:rPr>
              <a:t>zájmům či práci.</a:t>
            </a:r>
            <a:endParaRPr lang="cs-CZ" sz="16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800" y="2492896"/>
            <a:ext cx="4501041" cy="3842201"/>
          </a:xfrm>
        </p:spPr>
      </p:pic>
    </p:spTree>
    <p:extLst>
      <p:ext uri="{BB962C8B-B14F-4D97-AF65-F5344CB8AC3E}">
        <p14:creationId xmlns:p14="http://schemas.microsoft.com/office/powerpoint/2010/main" val="121230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920967"/>
            <a:ext cx="4139952" cy="292591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>
                <a:solidFill>
                  <a:schemeClr val="accent2">
                    <a:lumMod val="75000"/>
                  </a:schemeClr>
                </a:solidFill>
                <a:latin typeface="Calibri-Bold"/>
              </a:rPr>
              <a:t>Jak fungujeme?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4100264" cy="478539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 smtClean="0"/>
              <a:t>Pošlete </a:t>
            </a:r>
            <a:r>
              <a:rPr lang="pl-PL" dirty="0"/>
              <a:t>nám rozsudek </a:t>
            </a:r>
            <a:r>
              <a:rPr lang="pl-PL" dirty="0" smtClean="0"/>
              <a:t>o </a:t>
            </a:r>
            <a:r>
              <a:rPr lang="cs-CZ" dirty="0" smtClean="0"/>
              <a:t>výživném</a:t>
            </a:r>
            <a:r>
              <a:rPr lang="cs-CZ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smtClean="0"/>
              <a:t>Podepíšete </a:t>
            </a:r>
            <a:r>
              <a:rPr lang="pl-PL" dirty="0"/>
              <a:t>plnou moc </a:t>
            </a:r>
            <a:r>
              <a:rPr lang="pl-PL" dirty="0" smtClean="0"/>
              <a:t>pro </a:t>
            </a:r>
            <a:r>
              <a:rPr lang="cs-CZ" dirty="0" smtClean="0"/>
              <a:t>našeho </a:t>
            </a:r>
            <a:r>
              <a:rPr lang="cs-CZ" dirty="0"/>
              <a:t>advokáta.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Sepíšete </a:t>
            </a:r>
            <a:r>
              <a:rPr lang="cs-CZ" dirty="0"/>
              <a:t>dluh a vše </a:t>
            </a:r>
            <a:r>
              <a:rPr lang="cs-CZ" dirty="0" smtClean="0"/>
              <a:t>shrneme</a:t>
            </a:r>
          </a:p>
          <a:p>
            <a:pPr marL="0" indent="0">
              <a:buNone/>
            </a:pPr>
            <a:endParaRPr lang="cs-CZ" sz="1600" b="0" i="1" u="none" strike="noStrike" baseline="0" dirty="0" smtClean="0">
              <a:solidFill>
                <a:srgbClr val="07189B"/>
              </a:solidFill>
              <a:latin typeface="Calibri-Italic"/>
            </a:endParaRPr>
          </a:p>
          <a:p>
            <a:pPr marL="0" indent="0">
              <a:buNone/>
            </a:pPr>
            <a:endParaRPr lang="cs-CZ" sz="1400" b="0" i="1" u="none" strike="noStrike" baseline="0" dirty="0" smtClean="0">
              <a:solidFill>
                <a:srgbClr val="07189B"/>
              </a:solidFill>
              <a:latin typeface="Calibri-Italic"/>
            </a:endParaRPr>
          </a:p>
          <a:p>
            <a:pPr marL="0" indent="0">
              <a:buNone/>
            </a:pPr>
            <a:r>
              <a:rPr lang="cs-CZ" sz="1400" i="1" u="none" strike="noStrik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Všechny dokumenty nám můžete poslat přes</a:t>
            </a:r>
            <a:r>
              <a:rPr lang="cs-CZ" sz="1400" i="1" u="none" strike="noStrike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 </a:t>
            </a:r>
            <a:r>
              <a:rPr lang="cs-CZ" sz="1400" i="1" u="none" strike="noStrik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Messenger, e-mail či poštou.</a:t>
            </a:r>
          </a:p>
          <a:p>
            <a:pPr marL="0" indent="0">
              <a:buNone/>
            </a:pPr>
            <a:r>
              <a:rPr lang="pl-PL" sz="1400" i="1" u="none" strike="noStrik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Plnou moc i ostatní dokumenty k podpisu Vám</a:t>
            </a:r>
            <a:r>
              <a:rPr lang="pl-PL" sz="1400" i="1" u="none" strike="noStrike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 </a:t>
            </a:r>
            <a:r>
              <a:rPr lang="pl-PL" sz="1400" i="1" u="none" strike="noStrik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pošleme tak, jak to pro vás bude nejvýhodnější</a:t>
            </a:r>
            <a:r>
              <a:rPr lang="pl-PL" sz="1400" b="0" i="1" u="none" strike="noStrike" baseline="0" dirty="0" smtClean="0">
                <a:solidFill>
                  <a:srgbClr val="07189B"/>
                </a:solidFill>
                <a:latin typeface="Calibri-Italic"/>
              </a:rPr>
              <a:t>.</a:t>
            </a:r>
            <a:endParaRPr lang="cs-CZ" sz="14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4"/>
            <a:ext cx="4043362" cy="3416613"/>
          </a:xfrm>
        </p:spPr>
      </p:pic>
    </p:spTree>
    <p:extLst>
      <p:ext uri="{BB962C8B-B14F-4D97-AF65-F5344CB8AC3E}">
        <p14:creationId xmlns:p14="http://schemas.microsoft.com/office/powerpoint/2010/main" val="3849626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89040"/>
            <a:ext cx="4164456" cy="2943229"/>
          </a:xfrm>
          <a:prstGeom prst="rect">
            <a:avLst/>
          </a:prstGeom>
        </p:spPr>
      </p:pic>
      <p:pic>
        <p:nvPicPr>
          <p:cNvPr id="11" name="Zástupný symbol pro obsah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340768"/>
            <a:ext cx="4990675" cy="2808312"/>
          </a:xfr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Náhradní výživné</a:t>
            </a: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244280" cy="4857403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 smtClean="0"/>
              <a:t>Od července 2021 přijde v platnost zákon o náhradním výživném.</a:t>
            </a:r>
          </a:p>
          <a:p>
            <a:r>
              <a:rPr lang="cs-CZ" sz="2400" dirty="0" smtClean="0"/>
              <a:t>Stát bude částečně vyplácet výživné, které neplatí povinný rodič.</a:t>
            </a:r>
          </a:p>
          <a:p>
            <a:r>
              <a:rPr lang="cs-CZ" sz="2400" b="1" dirty="0" smtClean="0"/>
              <a:t>Podmínkou pro vyplácení náhradního výživného je podaná EXEKUCE</a:t>
            </a:r>
            <a:r>
              <a:rPr lang="cs-CZ" b="1" dirty="0" smtClean="0"/>
              <a:t>.</a:t>
            </a:r>
          </a:p>
          <a:p>
            <a:r>
              <a:rPr lang="cs-CZ" sz="2600" dirty="0" smtClean="0"/>
              <a:t>Doporučujeme řešit situaci s předstihem a podat exekuční návrh co nejdříve!!! A mít možnost zažádat si o náhradní výživné.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3827684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999"/>
            <a:ext cx="4572000" cy="323126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22114"/>
          </a:xfrm>
        </p:spPr>
        <p:txBody>
          <a:bodyPr/>
          <a:lstStyle/>
          <a:p>
            <a:pPr algn="l"/>
            <a:r>
              <a:rPr lang="cs-CZ" b="1" dirty="0" smtClean="0">
                <a:solidFill>
                  <a:schemeClr val="accent2"/>
                </a:solidFill>
              </a:rPr>
              <a:t>Kontakt:</a:t>
            </a:r>
            <a:endParaRPr lang="cs-CZ" b="1" dirty="0">
              <a:solidFill>
                <a:schemeClr val="accent2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44823"/>
            <a:ext cx="2664296" cy="1715807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355976" y="980728"/>
            <a:ext cx="4474840" cy="5577483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solidFill>
                  <a:srgbClr val="000000"/>
                </a:solidFill>
              </a:rPr>
              <a:t>Snažíme se vše řešit profesionálně a </a:t>
            </a:r>
            <a:r>
              <a:rPr lang="cs-CZ" dirty="0" smtClean="0">
                <a:solidFill>
                  <a:srgbClr val="000000"/>
                </a:solidFill>
              </a:rPr>
              <a:t>co nejrychleji</a:t>
            </a:r>
            <a:r>
              <a:rPr lang="cs-CZ" dirty="0">
                <a:solidFill>
                  <a:srgbClr val="000000"/>
                </a:solidFill>
              </a:rPr>
              <a:t>, z tohoto </a:t>
            </a:r>
            <a:r>
              <a:rPr lang="cs-CZ" dirty="0" smtClean="0">
                <a:solidFill>
                  <a:srgbClr val="000000"/>
                </a:solidFill>
              </a:rPr>
              <a:t>důvodu fungujeme </a:t>
            </a:r>
            <a:r>
              <a:rPr lang="cs-CZ" dirty="0">
                <a:solidFill>
                  <a:srgbClr val="000000"/>
                </a:solidFill>
              </a:rPr>
              <a:t>primárně </a:t>
            </a:r>
            <a:r>
              <a:rPr lang="cs-CZ" dirty="0" smtClean="0">
                <a:solidFill>
                  <a:srgbClr val="000000"/>
                </a:solidFill>
              </a:rPr>
              <a:t>prostřednictvím elektronické </a:t>
            </a:r>
            <a:r>
              <a:rPr lang="cs-CZ" dirty="0">
                <a:solidFill>
                  <a:srgbClr val="000000"/>
                </a:solidFill>
              </a:rPr>
              <a:t>komunikace: </a:t>
            </a:r>
            <a:r>
              <a:rPr lang="cs-CZ" b="1" dirty="0" smtClean="0">
                <a:solidFill>
                  <a:schemeClr val="accent2"/>
                </a:solidFill>
              </a:rPr>
              <a:t>Messenger,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E-mail</a:t>
            </a:r>
            <a:r>
              <a:rPr lang="cs-CZ" b="1" dirty="0">
                <a:solidFill>
                  <a:schemeClr val="accent2"/>
                </a:solidFill>
              </a:rPr>
              <a:t>: info@sosvyzivne.cz.</a:t>
            </a:r>
          </a:p>
          <a:p>
            <a:r>
              <a:rPr lang="cs-CZ" dirty="0" smtClean="0">
                <a:solidFill>
                  <a:srgbClr val="000000"/>
                </a:solidFill>
              </a:rPr>
              <a:t>Případně </a:t>
            </a:r>
            <a:r>
              <a:rPr lang="cs-CZ" dirty="0">
                <a:solidFill>
                  <a:srgbClr val="000000"/>
                </a:solidFill>
              </a:rPr>
              <a:t>telefonicky na </a:t>
            </a:r>
            <a:r>
              <a:rPr lang="cs-CZ" dirty="0" smtClean="0">
                <a:solidFill>
                  <a:srgbClr val="000000"/>
                </a:solidFill>
              </a:rPr>
              <a:t>čísle </a:t>
            </a:r>
            <a:r>
              <a:rPr lang="pl-PL" smtClean="0">
                <a:solidFill>
                  <a:srgbClr val="07189B"/>
                </a:solidFill>
              </a:rPr>
              <a:t>    </a:t>
            </a:r>
            <a:r>
              <a:rPr lang="pl-PL" b="1" smtClean="0">
                <a:solidFill>
                  <a:schemeClr val="accent2"/>
                </a:solidFill>
              </a:rPr>
              <a:t>+</a:t>
            </a:r>
            <a:r>
              <a:rPr lang="pl-PL" b="1" dirty="0">
                <a:solidFill>
                  <a:schemeClr val="accent2"/>
                </a:solidFill>
              </a:rPr>
              <a:t>420 602 842 888 </a:t>
            </a:r>
            <a:endParaRPr lang="pl-PL" b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accent2"/>
                </a:solidFill>
              </a:rPr>
              <a:t> </a:t>
            </a:r>
            <a:r>
              <a:rPr lang="pl-PL" b="1" dirty="0" smtClean="0">
                <a:solidFill>
                  <a:schemeClr val="accent2"/>
                </a:solidFill>
              </a:rPr>
              <a:t>    ( </a:t>
            </a:r>
            <a:r>
              <a:rPr lang="pl-PL" b="1" dirty="0">
                <a:solidFill>
                  <a:schemeClr val="accent2"/>
                </a:solidFill>
              </a:rPr>
              <a:t>od 8.00 do </a:t>
            </a:r>
            <a:r>
              <a:rPr lang="pl-PL" b="1" dirty="0" smtClean="0">
                <a:solidFill>
                  <a:schemeClr val="accent2"/>
                </a:solidFill>
              </a:rPr>
              <a:t>16.00 </a:t>
            </a:r>
            <a:r>
              <a:rPr lang="cs-CZ" b="1" dirty="0" smtClean="0">
                <a:solidFill>
                  <a:schemeClr val="accent2"/>
                </a:solidFill>
              </a:rPr>
              <a:t>hod</a:t>
            </a:r>
            <a:r>
              <a:rPr lang="cs-CZ" b="1" dirty="0">
                <a:solidFill>
                  <a:schemeClr val="accent2"/>
                </a:solidFill>
              </a:rPr>
              <a:t>.).</a:t>
            </a:r>
          </a:p>
          <a:p>
            <a:r>
              <a:rPr lang="pt-BR" dirty="0" smtClean="0">
                <a:solidFill>
                  <a:srgbClr val="000000"/>
                </a:solidFill>
              </a:rPr>
              <a:t>Poštou </a:t>
            </a:r>
            <a:r>
              <a:rPr lang="pt-BR" dirty="0">
                <a:solidFill>
                  <a:srgbClr val="000000"/>
                </a:solidFill>
              </a:rPr>
              <a:t>na adrese: </a:t>
            </a:r>
            <a:endParaRPr lang="cs-CZ" dirty="0" smtClean="0">
              <a:solidFill>
                <a:srgbClr val="000000"/>
              </a:solidFill>
            </a:endParaRPr>
          </a:p>
          <a:p>
            <a:r>
              <a:rPr lang="pt-BR" b="1" dirty="0" smtClean="0">
                <a:solidFill>
                  <a:schemeClr val="accent2"/>
                </a:solidFill>
              </a:rPr>
              <a:t>SOS </a:t>
            </a:r>
            <a:r>
              <a:rPr lang="pt-BR" b="1" dirty="0">
                <a:solidFill>
                  <a:schemeClr val="accent2"/>
                </a:solidFill>
              </a:rPr>
              <a:t>výživné s.r.o</a:t>
            </a:r>
            <a:r>
              <a:rPr lang="pt-BR" b="1" dirty="0" smtClean="0">
                <a:solidFill>
                  <a:schemeClr val="accent2"/>
                </a:solidFill>
              </a:rPr>
              <a:t>.,</a:t>
            </a:r>
            <a:r>
              <a:rPr lang="cs-CZ" b="1" dirty="0" smtClean="0">
                <a:solidFill>
                  <a:schemeClr val="accent2"/>
                </a:solidFill>
              </a:rPr>
              <a:t> Masarykovo </a:t>
            </a:r>
            <a:r>
              <a:rPr lang="cs-CZ" b="1" dirty="0">
                <a:solidFill>
                  <a:schemeClr val="accent2"/>
                </a:solidFill>
              </a:rPr>
              <a:t>nám. 1, 331 41 Kralovice</a:t>
            </a:r>
            <a:r>
              <a:rPr lang="cs-CZ" b="1" dirty="0" smtClean="0">
                <a:solidFill>
                  <a:schemeClr val="accent2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rgbClr val="07189B"/>
              </a:solidFill>
            </a:endParaRPr>
          </a:p>
          <a:p>
            <a:pPr marL="0" indent="0">
              <a:buNone/>
            </a:pPr>
            <a:r>
              <a:rPr lang="cs-CZ" b="0" i="1" u="none" strike="noStrike" baseline="0" dirty="0" smtClean="0">
                <a:solidFill>
                  <a:schemeClr val="accent2"/>
                </a:solidFill>
                <a:latin typeface="ArialMT"/>
              </a:rPr>
              <a:t>•  </a:t>
            </a:r>
            <a:r>
              <a:rPr lang="cs-CZ" i="1" dirty="0" smtClean="0">
                <a:solidFill>
                  <a:schemeClr val="accent2"/>
                </a:solidFill>
              </a:rPr>
              <a:t>Snažíme </a:t>
            </a:r>
            <a:r>
              <a:rPr lang="cs-CZ" i="1" dirty="0">
                <a:solidFill>
                  <a:schemeClr val="accent2"/>
                </a:solidFill>
              </a:rPr>
              <a:t>se klientům vyjít </a:t>
            </a:r>
            <a:r>
              <a:rPr lang="cs-CZ" i="1" dirty="0" smtClean="0">
                <a:solidFill>
                  <a:schemeClr val="accent2"/>
                </a:solidFill>
              </a:rPr>
              <a:t>co nejvíce vstříc</a:t>
            </a:r>
            <a:r>
              <a:rPr lang="cs-CZ" i="1" dirty="0">
                <a:solidFill>
                  <a:schemeClr val="accent2"/>
                </a:solidFill>
              </a:rPr>
              <a:t>, jelikož každému vyhovuje </a:t>
            </a:r>
            <a:r>
              <a:rPr lang="cs-CZ" i="1" dirty="0" smtClean="0">
                <a:solidFill>
                  <a:schemeClr val="accent2"/>
                </a:solidFill>
              </a:rPr>
              <a:t>jiný způsob </a:t>
            </a:r>
            <a:r>
              <a:rPr lang="cs-CZ" i="1" dirty="0">
                <a:solidFill>
                  <a:schemeClr val="accent2"/>
                </a:solidFill>
              </a:rPr>
              <a:t>komunikace</a:t>
            </a:r>
            <a:r>
              <a:rPr lang="cs-CZ" dirty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37882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380</Words>
  <Application>Microsoft Office PowerPoint</Application>
  <PresentationFormat>Předvádění na obrazovce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Prezentace aplikace PowerPoint</vt:lpstr>
      <vt:lpstr>Získejte výživné, které Vám právem náleží.</vt:lpstr>
      <vt:lpstr>Proč se obrátit na nás a ne přímo na soud?</vt:lpstr>
      <vt:lpstr>Jak fungujeme?</vt:lpstr>
      <vt:lpstr>Náhradní výživné</vt:lpstr>
      <vt:lpstr>Kontakt: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Input06</dc:creator>
  <cp:lastModifiedBy>SOS Výživné</cp:lastModifiedBy>
  <cp:revision>6</cp:revision>
  <cp:lastPrinted>2021-05-21T09:19:10Z</cp:lastPrinted>
  <dcterms:created xsi:type="dcterms:W3CDTF">2021-05-17T11:24:16Z</dcterms:created>
  <dcterms:modified xsi:type="dcterms:W3CDTF">2022-02-02T09:01:35Z</dcterms:modified>
</cp:coreProperties>
</file>